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82" r:id="rId3"/>
    <p:sldId id="1118" r:id="rId4"/>
    <p:sldId id="1115" r:id="rId5"/>
    <p:sldId id="1080" r:id="rId6"/>
    <p:sldId id="60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18"/>
            <p14:sldId id="1115"/>
            <p14:sldId id="1080"/>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9" autoAdjust="0"/>
    <p:restoredTop sz="96447" autoAdjust="0"/>
  </p:normalViewPr>
  <p:slideViewPr>
    <p:cSldViewPr snapToGrid="0">
      <p:cViewPr varScale="1">
        <p:scale>
          <a:sx n="89" d="100"/>
          <a:sy n="89" d="100"/>
        </p:scale>
        <p:origin x="38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2021-05-06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Optimizing a function of a real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Optimizing a function of a real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Optimizing a function of a real variable</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Optimizing a function of a real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Optimizing a function of a real variable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Optimizing a function of a real variable</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Optimizing a function of a real variable</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Optimizing a function of a real variable</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Optimizing a function of a real variable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Optimizing a function of a real variable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Optimizing a function of a real variable</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8.png"/><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Optimizing a function of a real variable</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Audio 6">
            <a:hlinkClick r:id="" action="ppaction://media"/>
            <a:extLst>
              <a:ext uri="{FF2B5EF4-FFF2-40B4-BE49-F238E27FC236}">
                <a16:creationId xmlns:a16="http://schemas.microsoft.com/office/drawing/2014/main" id="{5497A9F9-E15B-4F60-93F9-17053C81FA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advTm="12478"/>
    </mc:Choice>
    <mc:Fallback xmlns="">
      <p:transition spd="slow" advTm="12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Optimizing a function of a real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7" name="Audio 6">
            <a:hlinkClick r:id="" action="ppaction://media"/>
            <a:extLst>
              <a:ext uri="{FF2B5EF4-FFF2-40B4-BE49-F238E27FC236}">
                <a16:creationId xmlns:a16="http://schemas.microsoft.com/office/drawing/2014/main" id="{552E99E1-BF8D-4AB8-B73F-CB7EA44F3D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3802"/>
    </mc:Choice>
    <mc:Fallback xmlns="">
      <p:transition spd="slow" advTm="3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Describe what will be covered in the next section</a:t>
            </a:r>
          </a:p>
          <a:p>
            <a:pPr lvl="2"/>
            <a:r>
              <a:rPr lang="en-US" dirty="0"/>
              <a:t>Optimization of functions of a real variable</a:t>
            </a:r>
          </a:p>
          <a:p>
            <a:pPr lvl="1"/>
            <a:r>
              <a:rPr lang="en-US" dirty="0"/>
              <a:t>Describe the algorithms that will be covered</a:t>
            </a:r>
          </a:p>
        </p:txBody>
      </p:sp>
      <p:sp>
        <p:nvSpPr>
          <p:cNvPr id="4" name="Footer Placeholder 3"/>
          <p:cNvSpPr>
            <a:spLocks noGrp="1"/>
          </p:cNvSpPr>
          <p:nvPr>
            <p:ph type="ftr" sz="quarter" idx="11"/>
          </p:nvPr>
        </p:nvSpPr>
        <p:spPr/>
        <p:txBody>
          <a:bodyPr/>
          <a:lstStyle/>
          <a:p>
            <a:r>
              <a:rPr lang="en-US"/>
              <a:t>Optimizing a function of a real variable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5" name="Audio 4">
            <a:hlinkClick r:id="" action="ppaction://media"/>
            <a:extLst>
              <a:ext uri="{FF2B5EF4-FFF2-40B4-BE49-F238E27FC236}">
                <a16:creationId xmlns:a16="http://schemas.microsoft.com/office/drawing/2014/main" id="{F161F856-7ADC-4675-9A20-66DC8DE041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advTm="19234"/>
    </mc:Choice>
    <mc:Fallback xmlns="">
      <p:transition spd="slow" advTm="19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6D51-7B0B-4725-9EDF-19C2B0CB7F51}"/>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C7623A6F-7EC1-4C07-843C-38C815057492}"/>
              </a:ext>
            </a:extLst>
          </p:cNvPr>
          <p:cNvSpPr>
            <a:spLocks noGrp="1"/>
          </p:cNvSpPr>
          <p:nvPr>
            <p:ph idx="1"/>
          </p:nvPr>
        </p:nvSpPr>
        <p:spPr/>
        <p:txBody>
          <a:bodyPr/>
          <a:lstStyle/>
          <a:p>
            <a:r>
              <a:rPr lang="en-US" dirty="0"/>
              <a:t>For a differentiable function of one variable,</a:t>
            </a:r>
            <a:br>
              <a:rPr lang="en-US" dirty="0"/>
            </a:br>
            <a:r>
              <a:rPr lang="en-US" dirty="0"/>
              <a:t>	it is much easier to define an extreme point:</a:t>
            </a:r>
          </a:p>
          <a:p>
            <a:pPr lvl="1"/>
            <a:r>
              <a:rPr lang="en-US" dirty="0"/>
              <a:t>The derivative is zero</a:t>
            </a:r>
          </a:p>
          <a:p>
            <a:pPr lvl="1"/>
            <a:r>
              <a:rPr lang="en-US" dirty="0"/>
              <a:t>The first non-zero derivative after that is an even derivative</a:t>
            </a:r>
          </a:p>
          <a:p>
            <a:pPr lvl="1"/>
            <a:endParaRPr lang="en-US" dirty="0"/>
          </a:p>
          <a:p>
            <a:r>
              <a:rPr lang="en-US" dirty="0"/>
              <a:t>If you are looking for a minimum,</a:t>
            </a:r>
            <a:br>
              <a:rPr lang="en-US" dirty="0"/>
            </a:br>
            <a:r>
              <a:rPr lang="en-US" dirty="0"/>
              <a:t>	you can always follow the gradient</a:t>
            </a:r>
          </a:p>
          <a:p>
            <a:pPr lvl="1"/>
            <a:r>
              <a:rPr lang="en-US" dirty="0"/>
              <a:t>At a point </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t>,</a:t>
            </a:r>
          </a:p>
          <a:p>
            <a:pPr lvl="2"/>
            <a:r>
              <a:rPr lang="en-US" dirty="0"/>
              <a:t>If </a:t>
            </a:r>
            <a:r>
              <a:rPr lang="en-US" i="1" dirty="0">
                <a:latin typeface="Times New Roman" panose="02020603050405020304" pitchFamily="18" charset="0"/>
              </a:rPr>
              <a:t>f </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latin typeface="Times New Roman" panose="02020603050405020304" pitchFamily="18" charset="0"/>
              </a:rPr>
              <a:t>) &gt; 0</a:t>
            </a:r>
            <a:r>
              <a:rPr lang="en-US" dirty="0"/>
              <a:t>, a minimum may exist to the left</a:t>
            </a:r>
          </a:p>
          <a:p>
            <a:pPr lvl="2"/>
            <a:r>
              <a:rPr lang="en-US" dirty="0"/>
              <a:t>Otherwise, if </a:t>
            </a:r>
            <a:r>
              <a:rPr lang="en-US" i="1" dirty="0">
                <a:latin typeface="Times New Roman" panose="02020603050405020304" pitchFamily="18" charset="0"/>
              </a:rPr>
              <a:t>f</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latin typeface="Times New Roman" panose="02020603050405020304" pitchFamily="18" charset="0"/>
              </a:rPr>
              <a:t>) &lt; 0</a:t>
            </a:r>
            <a:r>
              <a:rPr lang="en-US" dirty="0"/>
              <a:t>, a minimum may exist to the right</a:t>
            </a:r>
          </a:p>
          <a:p>
            <a:pPr lvl="2"/>
            <a:endParaRPr lang="en-US" dirty="0"/>
          </a:p>
        </p:txBody>
      </p:sp>
      <p:sp>
        <p:nvSpPr>
          <p:cNvPr id="4" name="Footer Placeholder 3">
            <a:extLst>
              <a:ext uri="{FF2B5EF4-FFF2-40B4-BE49-F238E27FC236}">
                <a16:creationId xmlns:a16="http://schemas.microsoft.com/office/drawing/2014/main" id="{CC08FBEC-949D-41F7-9FD6-0CEDC6457EFE}"/>
              </a:ext>
            </a:extLst>
          </p:cNvPr>
          <p:cNvSpPr>
            <a:spLocks noGrp="1"/>
          </p:cNvSpPr>
          <p:nvPr>
            <p:ph type="ftr" sz="quarter" idx="11"/>
          </p:nvPr>
        </p:nvSpPr>
        <p:spPr/>
        <p:txBody>
          <a:bodyPr/>
          <a:lstStyle/>
          <a:p>
            <a:r>
              <a:rPr lang="en-US"/>
              <a:t>Optimizing a function of a real variable</a:t>
            </a:r>
            <a:endParaRPr lang="en-CA" dirty="0"/>
          </a:p>
        </p:txBody>
      </p:sp>
      <p:sp>
        <p:nvSpPr>
          <p:cNvPr id="5" name="Slide Number Placeholder 4">
            <a:extLst>
              <a:ext uri="{FF2B5EF4-FFF2-40B4-BE49-F238E27FC236}">
                <a16:creationId xmlns:a16="http://schemas.microsoft.com/office/drawing/2014/main" id="{49FADC1C-6509-43A0-9C2C-8972006F31F7}"/>
              </a:ext>
            </a:extLst>
          </p:cNvPr>
          <p:cNvSpPr>
            <a:spLocks noGrp="1"/>
          </p:cNvSpPr>
          <p:nvPr>
            <p:ph type="sldNum" sz="quarter" idx="12"/>
          </p:nvPr>
        </p:nvSpPr>
        <p:spPr/>
        <p:txBody>
          <a:bodyPr/>
          <a:lstStyle/>
          <a:p>
            <a:fld id="{42EF6DC8-DA9C-4533-8A40-BB00A2545AF8}" type="slidenum">
              <a:rPr lang="en-CA" smtClean="0"/>
              <a:pPr/>
              <a:t>3</a:t>
            </a:fld>
            <a:endParaRPr lang="en-CA"/>
          </a:p>
        </p:txBody>
      </p:sp>
      <p:pic>
        <p:nvPicPr>
          <p:cNvPr id="10" name="Audio 9">
            <a:hlinkClick r:id="" action="ppaction://media"/>
            <a:extLst>
              <a:ext uri="{FF2B5EF4-FFF2-40B4-BE49-F238E27FC236}">
                <a16:creationId xmlns:a16="http://schemas.microsoft.com/office/drawing/2014/main" id="{5C5F1AE7-BBF8-478F-886F-A45AAA02E34F}"/>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869700623"/>
      </p:ext>
    </p:extLst>
  </p:cSld>
  <p:clrMapOvr>
    <a:masterClrMapping/>
  </p:clrMapOvr>
  <mc:AlternateContent xmlns:mc="http://schemas.openxmlformats.org/markup-compatibility/2006" xmlns:p14="http://schemas.microsoft.com/office/powerpoint/2010/main">
    <mc:Choice Requires="p14">
      <p:transition spd="slow" p14:dur="2000" advTm="70825"/>
    </mc:Choice>
    <mc:Fallback xmlns="">
      <p:transition spd="slow" advTm="70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B6EA-56F3-4A27-9EF5-FFFD25A013F4}"/>
              </a:ext>
            </a:extLst>
          </p:cNvPr>
          <p:cNvSpPr>
            <a:spLocks noGrp="1"/>
          </p:cNvSpPr>
          <p:nvPr>
            <p:ph type="title"/>
          </p:nvPr>
        </p:nvSpPr>
        <p:spPr/>
        <p:txBody>
          <a:bodyPr/>
          <a:lstStyle/>
          <a:p>
            <a:r>
              <a:rPr lang="en-US" dirty="0"/>
              <a:t>Issues with optimization</a:t>
            </a:r>
          </a:p>
        </p:txBody>
      </p:sp>
      <p:sp>
        <p:nvSpPr>
          <p:cNvPr id="3" name="Content Placeholder 2">
            <a:extLst>
              <a:ext uri="{FF2B5EF4-FFF2-40B4-BE49-F238E27FC236}">
                <a16:creationId xmlns:a16="http://schemas.microsoft.com/office/drawing/2014/main" id="{001D291E-9C55-4894-9605-5819F81F1535}"/>
              </a:ext>
            </a:extLst>
          </p:cNvPr>
          <p:cNvSpPr>
            <a:spLocks noGrp="1"/>
          </p:cNvSpPr>
          <p:nvPr>
            <p:ph idx="1"/>
          </p:nvPr>
        </p:nvSpPr>
        <p:spPr/>
        <p:txBody>
          <a:bodyPr/>
          <a:lstStyle/>
          <a:p>
            <a:r>
              <a:rPr lang="en-US" dirty="0"/>
              <a:t>If a function is real and differentiable,</a:t>
            </a:r>
            <a:br>
              <a:rPr lang="en-US" dirty="0"/>
            </a:br>
            <a:r>
              <a:rPr lang="en-US" dirty="0"/>
              <a:t>	then the Taylor series no longer has the second term:</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D26877A3-1E1D-48BD-B5AE-3B09B8931A73}"/>
              </a:ext>
            </a:extLst>
          </p:cNvPr>
          <p:cNvSpPr>
            <a:spLocks noGrp="1"/>
          </p:cNvSpPr>
          <p:nvPr>
            <p:ph type="ftr" sz="quarter" idx="11"/>
          </p:nvPr>
        </p:nvSpPr>
        <p:spPr/>
        <p:txBody>
          <a:bodyPr/>
          <a:lstStyle/>
          <a:p>
            <a:r>
              <a:rPr lang="en-US"/>
              <a:t>Optimizing a function of a real variable</a:t>
            </a:r>
            <a:endParaRPr lang="en-CA" dirty="0"/>
          </a:p>
        </p:txBody>
      </p:sp>
      <p:sp>
        <p:nvSpPr>
          <p:cNvPr id="5" name="Slide Number Placeholder 4">
            <a:extLst>
              <a:ext uri="{FF2B5EF4-FFF2-40B4-BE49-F238E27FC236}">
                <a16:creationId xmlns:a16="http://schemas.microsoft.com/office/drawing/2014/main" id="{06D2A633-6C62-4C9B-A097-80DF9AD889AF}"/>
              </a:ext>
            </a:extLst>
          </p:cNvPr>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6" name="Object 5">
            <a:extLst>
              <a:ext uri="{FF2B5EF4-FFF2-40B4-BE49-F238E27FC236}">
                <a16:creationId xmlns:a16="http://schemas.microsoft.com/office/drawing/2014/main" id="{40F47F88-4B7C-4234-BF8C-A1DD038CFE7B}"/>
              </a:ext>
            </a:extLst>
          </p:cNvPr>
          <p:cNvGraphicFramePr>
            <a:graphicFrameLocks noChangeAspect="1"/>
          </p:cNvGraphicFramePr>
          <p:nvPr>
            <p:extLst>
              <p:ext uri="{D42A27DB-BD31-4B8C-83A1-F6EECF244321}">
                <p14:modId xmlns:p14="http://schemas.microsoft.com/office/powerpoint/2010/main" val="2610311304"/>
              </p:ext>
            </p:extLst>
          </p:nvPr>
        </p:nvGraphicFramePr>
        <p:xfrm>
          <a:off x="2933700" y="2397125"/>
          <a:ext cx="3937000" cy="696913"/>
        </p:xfrm>
        <a:graphic>
          <a:graphicData uri="http://schemas.openxmlformats.org/presentationml/2006/ole">
            <mc:AlternateContent xmlns:mc="http://schemas.openxmlformats.org/markup-compatibility/2006">
              <mc:Choice xmlns:v="urn:schemas-microsoft-com:vml" Requires="v">
                <p:oleObj name="Equation" r:id="rId5" imgW="2222280" imgH="393480" progId="Equation.DSMT4">
                  <p:embed/>
                </p:oleObj>
              </mc:Choice>
              <mc:Fallback>
                <p:oleObj name="Equation" r:id="rId5" imgW="2222280" imgH="393480" progId="Equation.DSMT4">
                  <p:embed/>
                  <p:pic>
                    <p:nvPicPr>
                      <p:cNvPr id="6" name="Object 5">
                        <a:extLst>
                          <a:ext uri="{FF2B5EF4-FFF2-40B4-BE49-F238E27FC236}">
                            <a16:creationId xmlns:a16="http://schemas.microsoft.com/office/drawing/2014/main" id="{40F47F88-4B7C-4234-BF8C-A1DD038CFE7B}"/>
                          </a:ext>
                        </a:extLst>
                      </p:cNvPr>
                      <p:cNvPicPr/>
                      <p:nvPr/>
                    </p:nvPicPr>
                    <p:blipFill>
                      <a:blip r:embed="rId6"/>
                      <a:stretch>
                        <a:fillRect/>
                      </a:stretch>
                    </p:blipFill>
                    <p:spPr>
                      <a:xfrm>
                        <a:off x="2933700" y="2397125"/>
                        <a:ext cx="3937000" cy="696913"/>
                      </a:xfrm>
                      <a:prstGeom prst="rect">
                        <a:avLst/>
                      </a:prstGeom>
                    </p:spPr>
                  </p:pic>
                </p:oleObj>
              </mc:Fallback>
            </mc:AlternateContent>
          </a:graphicData>
        </a:graphic>
      </p:graphicFrame>
      <p:pic>
        <p:nvPicPr>
          <p:cNvPr id="10" name="Audio 9">
            <a:hlinkClick r:id="" action="ppaction://media"/>
            <a:extLst>
              <a:ext uri="{FF2B5EF4-FFF2-40B4-BE49-F238E27FC236}">
                <a16:creationId xmlns:a16="http://schemas.microsoft.com/office/drawing/2014/main" id="{1DD1352C-08B3-42D1-805F-B738D5E1EF9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64075912"/>
      </p:ext>
    </p:extLst>
  </p:cSld>
  <p:clrMapOvr>
    <a:masterClrMapping/>
  </p:clrMapOvr>
  <mc:AlternateContent xmlns:mc="http://schemas.openxmlformats.org/markup-compatibility/2006" xmlns:p14="http://schemas.microsoft.com/office/powerpoint/2010/main">
    <mc:Choice Requires="p14">
      <p:transition spd="slow" p14:dur="2000" advTm="41942"/>
    </mc:Choice>
    <mc:Fallback xmlns="">
      <p:transition spd="slow" advTm="41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will look at:</a:t>
            </a:r>
          </a:p>
          <a:p>
            <a:pPr lvl="1"/>
            <a:r>
              <a:rPr lang="en-US" dirty="0"/>
              <a:t>A step-by-step algorithm that walks towards the minimum</a:t>
            </a:r>
          </a:p>
          <a:p>
            <a:pPr lvl="1"/>
            <a:r>
              <a:rPr lang="en-US" dirty="0"/>
              <a:t>Newton’s method applied to the derivative</a:t>
            </a:r>
          </a:p>
          <a:p>
            <a:pPr lvl="1"/>
            <a:r>
              <a:rPr lang="en-US" dirty="0"/>
              <a:t>Golden-section search</a:t>
            </a:r>
          </a:p>
          <a:p>
            <a:pPr lvl="1"/>
            <a:r>
              <a:rPr lang="en-US" dirty="0"/>
              <a:t>Successive parabolic interpolation</a:t>
            </a:r>
          </a:p>
          <a:p>
            <a:pPr lvl="1"/>
            <a:r>
              <a:rPr lang="en-US" dirty="0"/>
              <a:t>The Brent-Dekker optimization method</a:t>
            </a:r>
          </a:p>
          <a:p>
            <a:pPr lvl="1"/>
            <a:endParaRPr lang="en-US" dirty="0"/>
          </a:p>
          <a:p>
            <a:r>
              <a:rPr lang="en-US" dirty="0"/>
              <a:t>The relationships are as follows:</a:t>
            </a:r>
          </a:p>
          <a:p>
            <a:pPr lvl="1"/>
            <a:r>
              <a:rPr lang="en-US" dirty="0"/>
              <a:t>The first will parallel the bisection method</a:t>
            </a:r>
          </a:p>
          <a:p>
            <a:pPr lvl="1"/>
            <a:r>
              <a:rPr lang="en-US" dirty="0"/>
              <a:t>The second parallel’s Newton’s method</a:t>
            </a:r>
          </a:p>
          <a:p>
            <a:pPr lvl="1"/>
            <a:r>
              <a:rPr lang="en-US" dirty="0"/>
              <a:t>The third is an optimization for the first</a:t>
            </a:r>
          </a:p>
          <a:p>
            <a:pPr lvl="1"/>
            <a:r>
              <a:rPr lang="en-US" dirty="0"/>
              <a:t>The fourth uses interpolating quadratic polynomials</a:t>
            </a:r>
          </a:p>
          <a:p>
            <a:pPr lvl="1"/>
            <a:r>
              <a:rPr lang="en-US" dirty="0"/>
              <a:t>The last is a hybrid of previous algorithms</a:t>
            </a:r>
          </a:p>
          <a:p>
            <a:pPr lvl="1"/>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Optimizing a function of a real variable</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pic>
        <p:nvPicPr>
          <p:cNvPr id="6" name="Audio 5">
            <a:hlinkClick r:id="" action="ppaction://media"/>
            <a:extLst>
              <a:ext uri="{FF2B5EF4-FFF2-40B4-BE49-F238E27FC236}">
                <a16:creationId xmlns:a16="http://schemas.microsoft.com/office/drawing/2014/main" id="{EFB4457A-13A5-4FA4-A4E7-7566BCDD473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50680825"/>
      </p:ext>
    </p:extLst>
  </p:cSld>
  <p:clrMapOvr>
    <a:masterClrMapping/>
  </p:clrMapOvr>
  <mc:AlternateContent xmlns:mc="http://schemas.openxmlformats.org/markup-compatibility/2006" xmlns:p14="http://schemas.microsoft.com/office/powerpoint/2010/main">
    <mc:Choice Requires="p14">
      <p:transition spd="slow" p14:dur="2000" advTm="85035"/>
    </mc:Choice>
    <mc:Fallback xmlns="">
      <p:transition spd="slow" advTm="850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1"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Have an overview of the ideas to be covered in this section</a:t>
            </a:r>
          </a:p>
          <a:p>
            <a:pPr lvl="1"/>
            <a:r>
              <a:rPr lang="en-US" dirty="0"/>
              <a:t>Understand that we will look at five algorithms for optimizing a real-valued function of a real variable</a:t>
            </a:r>
          </a:p>
        </p:txBody>
      </p:sp>
      <p:sp>
        <p:nvSpPr>
          <p:cNvPr id="4" name="Footer Placeholder 3"/>
          <p:cNvSpPr>
            <a:spLocks noGrp="1"/>
          </p:cNvSpPr>
          <p:nvPr>
            <p:ph type="ftr" sz="quarter" idx="11"/>
          </p:nvPr>
        </p:nvSpPr>
        <p:spPr/>
        <p:txBody>
          <a:bodyPr/>
          <a:lstStyle/>
          <a:p>
            <a:r>
              <a:rPr lang="en-US"/>
              <a:t>Optimizing a function of a real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7" name="Audio 6">
            <a:hlinkClick r:id="" action="ppaction://media"/>
            <a:extLst>
              <a:ext uri="{FF2B5EF4-FFF2-40B4-BE49-F238E27FC236}">
                <a16:creationId xmlns:a16="http://schemas.microsoft.com/office/drawing/2014/main" id="{888745D4-C925-4E1D-B37E-B86B24FF22D3}"/>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xmlns:p14="http://schemas.microsoft.com/office/powerpoint/2010/main">
    <mc:Choice Requires="p14">
      <p:transition spd="slow" p14:dur="2000" advTm="26687"/>
    </mc:Choice>
    <mc:Fallback xmlns="">
      <p:transition spd="slow" advTm="26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https://en.wikipedia.org/wiki/Mathematical_optimization</a:t>
            </a:r>
          </a:p>
        </p:txBody>
      </p:sp>
      <p:sp>
        <p:nvSpPr>
          <p:cNvPr id="4" name="Footer Placeholder 3"/>
          <p:cNvSpPr>
            <a:spLocks noGrp="1"/>
          </p:cNvSpPr>
          <p:nvPr>
            <p:ph type="ftr" sz="quarter" idx="11"/>
          </p:nvPr>
        </p:nvSpPr>
        <p:spPr/>
        <p:txBody>
          <a:bodyPr/>
          <a:lstStyle/>
          <a:p>
            <a:r>
              <a:rPr lang="en-US"/>
              <a:t>Optimizing a function of a real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5" name="Audio 4">
            <a:hlinkClick r:id="" action="ppaction://media"/>
            <a:extLst>
              <a:ext uri="{FF2B5EF4-FFF2-40B4-BE49-F238E27FC236}">
                <a16:creationId xmlns:a16="http://schemas.microsoft.com/office/drawing/2014/main" id="{928CDBF0-D9DC-4A82-87AE-A279DFA76C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1728"/>
    </mc:Choice>
    <mc:Fallback xmlns="">
      <p:transition spd="slow" advTm="1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Optimizing a function of a real variable</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7" name="Audio 6">
            <a:hlinkClick r:id="" action="ppaction://media"/>
            <a:extLst>
              <a:ext uri="{FF2B5EF4-FFF2-40B4-BE49-F238E27FC236}">
                <a16:creationId xmlns:a16="http://schemas.microsoft.com/office/drawing/2014/main" id="{718CC8B1-5C10-42BE-A05E-D186C74E8F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21"/>
    </mc:Choice>
    <mc:Fallback xmlns="">
      <p:transition spd="slow" advTm="1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Optimizing a function of a real variable</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pic>
        <p:nvPicPr>
          <p:cNvPr id="8" name="Audio 7">
            <a:hlinkClick r:id="" action="ppaction://media"/>
            <a:extLst>
              <a:ext uri="{FF2B5EF4-FFF2-40B4-BE49-F238E27FC236}">
                <a16:creationId xmlns:a16="http://schemas.microsoft.com/office/drawing/2014/main" id="{D23E4374-F87D-4214-96CF-B496C02A73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890"/>
    </mc:Choice>
    <mc:Fallback xmlns="">
      <p:transition spd="slow" advTm="1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3|2.4|13|11.4|3|8.4"/>
</p:tagLst>
</file>

<file path=ppt/tags/tag2.xml><?xml version="1.0" encoding="utf-8"?>
<p:tagLst xmlns:a="http://schemas.openxmlformats.org/drawingml/2006/main" xmlns:r="http://schemas.openxmlformats.org/officeDocument/2006/relationships" xmlns:p="http://schemas.openxmlformats.org/presentationml/2006/main">
  <p:tag name="TIMING" val="|58.1|47.9|15.4|4.7"/>
</p:tagLst>
</file>

<file path=ppt/tags/tag3.xml><?xml version="1.0" encoding="utf-8"?>
<p:tagLst xmlns:a="http://schemas.openxmlformats.org/drawingml/2006/main" xmlns:r="http://schemas.openxmlformats.org/officeDocument/2006/relationships" xmlns:p="http://schemas.openxmlformats.org/presentationml/2006/main">
  <p:tag name="TIMING" val="|3.2|7|5.7|6.5|5.1|6.2|5.6|10.3|5.4|9.6|10.4"/>
</p:tagLst>
</file>

<file path=ppt/tags/tag4.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98914</TotalTime>
  <Words>558</Words>
  <Application>Microsoft Office PowerPoint</Application>
  <PresentationFormat>On-screen Show (4:3)</PresentationFormat>
  <Paragraphs>66</Paragraphs>
  <Slides>10</Slides>
  <Notes>0</Notes>
  <HiddenSlides>0</HiddenSlides>
  <MMClips>10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Arial</vt:lpstr>
      <vt:lpstr>Bookman Old Style</vt:lpstr>
      <vt:lpstr>Calibri</vt:lpstr>
      <vt:lpstr>Cambria</vt:lpstr>
      <vt:lpstr>Consolas</vt:lpstr>
      <vt:lpstr>Constantia</vt:lpstr>
      <vt:lpstr>Georgia</vt:lpstr>
      <vt:lpstr>Times New Roman</vt:lpstr>
      <vt:lpstr>Office Theme</vt:lpstr>
      <vt:lpstr>Equation</vt:lpstr>
      <vt:lpstr>Optimizing a function of a real variable</vt:lpstr>
      <vt:lpstr>Introduction</vt:lpstr>
      <vt:lpstr>The problem</vt:lpstr>
      <vt:lpstr>Issues with optimization</vt:lpstr>
      <vt:lpstr>Looking ahead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1699</cp:revision>
  <dcterms:created xsi:type="dcterms:W3CDTF">2020-04-30T19:27:29Z</dcterms:created>
  <dcterms:modified xsi:type="dcterms:W3CDTF">2021-05-07T01:19:33Z</dcterms:modified>
</cp:coreProperties>
</file>